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12" autoAdjust="0"/>
  </p:normalViewPr>
  <p:slideViewPr>
    <p:cSldViewPr>
      <p:cViewPr varScale="1">
        <p:scale>
          <a:sx n="52" d="100"/>
          <a:sy n="52" d="100"/>
        </p:scale>
        <p:origin x="-18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5C419-6A64-453D-B251-5ACDF1F87BA1}" type="datetimeFigureOut">
              <a:rPr lang="en-US" smtClean="0"/>
              <a:pPr/>
              <a:t>6/14/2013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A0DC7-EC3D-4B02-A1D5-2815A34906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Thurgood</a:t>
            </a:r>
            <a:r>
              <a:rPr lang="en-US" baseline="0" dirty="0" smtClean="0"/>
              <a:t> Marshall School of Law at Texas Southern University has utilized a wide variety of conferencing and collaboration software to enhance our ability to deliver historically local material to a broader audience.  Although technology has not been a replacement for face-to-face and other traditional delivery systems, it has allowed us to embrace a fantastic repository of new ideas, collaborate with previously un-tapped resources, and impact our students and customers on a national and global scale.</a:t>
            </a:r>
            <a:endParaRPr lang="en-US" dirty="0"/>
          </a:p>
        </p:txBody>
      </p:sp>
      <p:sp>
        <p:nvSpPr>
          <p:cNvPr id="4" name="Slide Number Placeholder 3"/>
          <p:cNvSpPr>
            <a:spLocks noGrp="1"/>
          </p:cNvSpPr>
          <p:nvPr>
            <p:ph type="sldNum" sz="quarter" idx="10"/>
          </p:nvPr>
        </p:nvSpPr>
        <p:spPr/>
        <p:txBody>
          <a:bodyPr/>
          <a:lstStyle/>
          <a:p>
            <a:fld id="{C0EA0DC7-EC3D-4B02-A1D5-2815A349068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methods used have included some of the most popular collaboration</a:t>
            </a:r>
            <a:r>
              <a:rPr lang="en-US" baseline="0" dirty="0" smtClean="0"/>
              <a:t> software available.  We have used WebEx to stream events that we have hosted at the Law School.  Skype and </a:t>
            </a:r>
            <a:r>
              <a:rPr lang="en-US" baseline="0" dirty="0" err="1" smtClean="0"/>
              <a:t>GoToMeeting</a:t>
            </a:r>
            <a:r>
              <a:rPr lang="en-US" baseline="0" dirty="0" smtClean="0"/>
              <a:t> have been used with remote speakers and to host video interviews.  We also utilize our web presence to reinforce the print media and to store event material, such as video capture, flyers, and event calendars/schedules.</a:t>
            </a:r>
            <a:endParaRPr lang="en-US" dirty="0"/>
          </a:p>
        </p:txBody>
      </p:sp>
      <p:sp>
        <p:nvSpPr>
          <p:cNvPr id="4" name="Slide Number Placeholder 3"/>
          <p:cNvSpPr>
            <a:spLocks noGrp="1"/>
          </p:cNvSpPr>
          <p:nvPr>
            <p:ph type="sldNum" sz="quarter" idx="10"/>
          </p:nvPr>
        </p:nvSpPr>
        <p:spPr/>
        <p:txBody>
          <a:bodyPr/>
          <a:lstStyle/>
          <a:p>
            <a:fld id="{C0EA0DC7-EC3D-4B02-A1D5-2815A349068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In</a:t>
            </a:r>
            <a:r>
              <a:rPr lang="en-US" baseline="0" dirty="0" smtClean="0"/>
              <a:t> the past, we were only able to deliver events and meetings to a local audience.  Marketing also involved standard print media and mailed information to participants, guests, and speakers.</a:t>
            </a:r>
          </a:p>
          <a:p>
            <a:pPr marL="228600" indent="-228600">
              <a:buFont typeface="+mj-lt"/>
              <a:buAutoNum type="arabicPeriod"/>
            </a:pPr>
            <a:r>
              <a:rPr lang="en-US" baseline="0" dirty="0" smtClean="0"/>
              <a:t>With the current use of technology, we are able to not only deliver our content to a global audience, but also deliver the marketing and promotional material using web delivery and other methods to capture a larger segment of the population.</a:t>
            </a:r>
          </a:p>
          <a:p>
            <a:pPr marL="228600" indent="-228600">
              <a:buFont typeface="+mj-lt"/>
              <a:buAutoNum type="arabicPeriod"/>
            </a:pPr>
            <a:r>
              <a:rPr lang="en-US" baseline="0" dirty="0" smtClean="0"/>
              <a:t>We also have the ability to collaborate with our faculty and staff peers throughout the broader scope of global academia.</a:t>
            </a:r>
            <a:endParaRPr lang="en-US" dirty="0"/>
          </a:p>
        </p:txBody>
      </p:sp>
      <p:sp>
        <p:nvSpPr>
          <p:cNvPr id="4" name="Slide Number Placeholder 3"/>
          <p:cNvSpPr>
            <a:spLocks noGrp="1"/>
          </p:cNvSpPr>
          <p:nvPr>
            <p:ph type="sldNum" sz="quarter" idx="10"/>
          </p:nvPr>
        </p:nvSpPr>
        <p:spPr/>
        <p:txBody>
          <a:bodyPr/>
          <a:lstStyle/>
          <a:p>
            <a:fld id="{C0EA0DC7-EC3D-4B02-A1D5-2815A34906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Not only have we been able to reach a broader audience</a:t>
            </a:r>
            <a:r>
              <a:rPr lang="en-US" baseline="0" dirty="0" smtClean="0"/>
              <a:t> with the technology, but we have also increased participation through new marketing with web-based structures, such as web site and social media postings.</a:t>
            </a:r>
          </a:p>
          <a:p>
            <a:pPr marL="228600" indent="-228600">
              <a:buAutoNum type="arabicPeriod"/>
            </a:pPr>
            <a:r>
              <a:rPr lang="en-US" baseline="0" dirty="0" smtClean="0"/>
              <a:t>Since we can now interact directly with individuals at remote locations, we now have the ability to expand traditionally in-house meetings and events.  </a:t>
            </a:r>
          </a:p>
          <a:p>
            <a:pPr marL="228600" indent="-228600">
              <a:buAutoNum type="arabicPeriod"/>
            </a:pPr>
            <a:r>
              <a:rPr lang="en-US" baseline="0" dirty="0" smtClean="0"/>
              <a:t>The collaboration technology also allows us to hold meetings and events at multiple locations at one time.</a:t>
            </a:r>
          </a:p>
          <a:p>
            <a:pPr marL="228600" indent="-228600">
              <a:buAutoNum type="arabicPeriod"/>
            </a:pPr>
            <a:r>
              <a:rPr lang="en-US" baseline="0" dirty="0" smtClean="0"/>
              <a:t>We can also utilize the technology to share material instantly with any of the speakers and attendees.  This allows all the participants to have more direct involvement with the speakers, and provide more effective collaboration without having to wait for printed delivery.</a:t>
            </a:r>
          </a:p>
          <a:p>
            <a:pPr marL="228600" indent="-228600">
              <a:buAutoNum type="arabicPeriod"/>
            </a:pPr>
            <a:r>
              <a:rPr lang="en-US" baseline="0" dirty="0" smtClean="0"/>
              <a:t>We can also deliver recorded material more efficiently by using web systems, and allow for the broader audience to review and respond without having to wait for CDs/DVDs or printed material to arrive in the mail.</a:t>
            </a:r>
          </a:p>
          <a:p>
            <a:pPr marL="228600" indent="-228600">
              <a:buAutoNum type="arabicPeriod"/>
            </a:pPr>
            <a:r>
              <a:rPr lang="en-US" baseline="0" dirty="0" smtClean="0"/>
              <a:t>These new systems cannot replace the impact of the traditional event, but they enhance the ability of our institution to deliver the content to a larger scope of people and places.</a:t>
            </a:r>
            <a:endParaRPr lang="en-US" dirty="0"/>
          </a:p>
        </p:txBody>
      </p:sp>
      <p:sp>
        <p:nvSpPr>
          <p:cNvPr id="4" name="Slide Number Placeholder 3"/>
          <p:cNvSpPr>
            <a:spLocks noGrp="1"/>
          </p:cNvSpPr>
          <p:nvPr>
            <p:ph type="sldNum" sz="quarter" idx="10"/>
          </p:nvPr>
        </p:nvSpPr>
        <p:spPr/>
        <p:txBody>
          <a:bodyPr/>
          <a:lstStyle/>
          <a:p>
            <a:fld id="{C0EA0DC7-EC3D-4B02-A1D5-2815A34906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Our ability to deliver traditional in-house content</a:t>
            </a:r>
            <a:r>
              <a:rPr lang="en-US" baseline="0" dirty="0" smtClean="0"/>
              <a:t> to a broader audience has allowed us to impact not only our students and customers, but also foster a more productive environment among our peers</a:t>
            </a:r>
          </a:p>
          <a:p>
            <a:pPr marL="228600" indent="-228600">
              <a:buFont typeface="+mj-lt"/>
              <a:buAutoNum type="arabicPeriod"/>
            </a:pPr>
            <a:r>
              <a:rPr lang="en-US" baseline="0" dirty="0" smtClean="0"/>
              <a:t>By combining collaboration technology with standard handouts and local speakers, we attract a larger and multi-generational audience.  This allows us to bridge the gap between “old-school” and “new-school” attendees.</a:t>
            </a:r>
          </a:p>
          <a:p>
            <a:pPr marL="228600" indent="-228600">
              <a:buFont typeface="+mj-lt"/>
              <a:buAutoNum type="arabicPeriod"/>
            </a:pPr>
            <a:r>
              <a:rPr lang="en-US" baseline="0" dirty="0" smtClean="0"/>
              <a:t>Embracing social media and web content allows interaction to occur not only before and during the event, but a wealth of data and communication after the event.</a:t>
            </a:r>
          </a:p>
          <a:p>
            <a:pPr marL="228600" indent="-228600">
              <a:buFont typeface="+mj-lt"/>
              <a:buAutoNum type="arabicPeriod"/>
            </a:pPr>
            <a:r>
              <a:rPr lang="en-US" baseline="0" dirty="0" smtClean="0"/>
              <a:t>We, as many before, thought that we would be replacing the standard in-house meetings and events with the new technologies.  We realized that by combining the “old” way of presenting with these new collaboration platforms, we have found a system that allows us to utilize the benefits of both ideas.  </a:t>
            </a:r>
            <a:endParaRPr lang="en-US" dirty="0"/>
          </a:p>
        </p:txBody>
      </p:sp>
      <p:sp>
        <p:nvSpPr>
          <p:cNvPr id="4" name="Slide Number Placeholder 3"/>
          <p:cNvSpPr>
            <a:spLocks noGrp="1"/>
          </p:cNvSpPr>
          <p:nvPr>
            <p:ph type="sldNum" sz="quarter" idx="10"/>
          </p:nvPr>
        </p:nvSpPr>
        <p:spPr/>
        <p:txBody>
          <a:bodyPr/>
          <a:lstStyle/>
          <a:p>
            <a:fld id="{C0EA0DC7-EC3D-4B02-A1D5-2815A349068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0E976E-32FC-4B59-8402-951838CF9515}" type="datetimeFigureOut">
              <a:rPr lang="en-US" smtClean="0"/>
              <a:pPr/>
              <a:t>6/14/2013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C8D789B-8CCD-4988-840F-421C8CD462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E976E-32FC-4B59-8402-951838CF9515}" type="datetimeFigureOut">
              <a:rPr lang="en-US" smtClean="0"/>
              <a:pPr/>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D789B-8CCD-4988-840F-421C8CD462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10E976E-32FC-4B59-8402-951838CF9515}" type="datetimeFigureOut">
              <a:rPr lang="en-US" smtClean="0"/>
              <a:pPr/>
              <a:t>6/14/2013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C8D789B-8CCD-4988-840F-421C8CD462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0E976E-32FC-4B59-8402-951838CF9515}" type="datetimeFigureOut">
              <a:rPr lang="en-US" smtClean="0"/>
              <a:pPr/>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C8D789B-8CCD-4988-840F-421C8CD462D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10E976E-32FC-4B59-8402-951838CF9515}" type="datetimeFigureOut">
              <a:rPr lang="en-US" smtClean="0"/>
              <a:pPr/>
              <a:t>6/14/2013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C8D789B-8CCD-4988-840F-421C8CD462D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10E976E-32FC-4B59-8402-951838CF9515}" type="datetimeFigureOut">
              <a:rPr lang="en-US" smtClean="0"/>
              <a:pPr/>
              <a:t>6/14/2013</a:t>
            </a:fld>
            <a:endParaRPr lang="en-US"/>
          </a:p>
        </p:txBody>
      </p:sp>
      <p:sp>
        <p:nvSpPr>
          <p:cNvPr id="10" name="Slide Number Placeholder 9"/>
          <p:cNvSpPr>
            <a:spLocks noGrp="1"/>
          </p:cNvSpPr>
          <p:nvPr>
            <p:ph type="sldNum" sz="quarter" idx="16"/>
          </p:nvPr>
        </p:nvSpPr>
        <p:spPr/>
        <p:txBody>
          <a:bodyPr rtlCol="0"/>
          <a:lstStyle/>
          <a:p>
            <a:fld id="{8C8D789B-8CCD-4988-840F-421C8CD462D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10E976E-32FC-4B59-8402-951838CF9515}" type="datetimeFigureOut">
              <a:rPr lang="en-US" smtClean="0"/>
              <a:pPr/>
              <a:t>6/14/2013</a:t>
            </a:fld>
            <a:endParaRPr lang="en-US"/>
          </a:p>
        </p:txBody>
      </p:sp>
      <p:sp>
        <p:nvSpPr>
          <p:cNvPr id="12" name="Slide Number Placeholder 11"/>
          <p:cNvSpPr>
            <a:spLocks noGrp="1"/>
          </p:cNvSpPr>
          <p:nvPr>
            <p:ph type="sldNum" sz="quarter" idx="16"/>
          </p:nvPr>
        </p:nvSpPr>
        <p:spPr/>
        <p:txBody>
          <a:bodyPr rtlCol="0"/>
          <a:lstStyle/>
          <a:p>
            <a:fld id="{8C8D789B-8CCD-4988-840F-421C8CD462D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0E976E-32FC-4B59-8402-951838CF9515}" type="datetimeFigureOut">
              <a:rPr lang="en-US" smtClean="0"/>
              <a:pPr/>
              <a:t>6/14/2013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C8D789B-8CCD-4988-840F-421C8CD462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E976E-32FC-4B59-8402-951838CF9515}" type="datetimeFigureOut">
              <a:rPr lang="en-US" smtClean="0"/>
              <a:pPr/>
              <a:t>6/14/2013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C8D789B-8CCD-4988-840F-421C8CD462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0E976E-32FC-4B59-8402-951838CF9515}" type="datetimeFigureOut">
              <a:rPr lang="en-US" smtClean="0"/>
              <a:pPr/>
              <a:t>6/14/2013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C8D789B-8CCD-4988-840F-421C8CD462D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10E976E-32FC-4B59-8402-951838CF9515}" type="datetimeFigureOut">
              <a:rPr lang="en-US" smtClean="0"/>
              <a:pPr/>
              <a:t>6/14/2013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C8D789B-8CCD-4988-840F-421C8CD462D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0E976E-32FC-4B59-8402-951838CF9515}" type="datetimeFigureOut">
              <a:rPr lang="en-US" smtClean="0"/>
              <a:pPr/>
              <a:t>6/14/2013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C8D789B-8CCD-4988-840F-421C8CD462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1143000"/>
          </a:xfrm>
        </p:spPr>
        <p:txBody>
          <a:bodyPr>
            <a:normAutofit/>
          </a:bodyPr>
          <a:lstStyle/>
          <a:p>
            <a:r>
              <a:rPr lang="en-US" sz="6000" dirty="0" smtClean="0"/>
              <a:t>How Do You Deliver?</a:t>
            </a:r>
            <a:endParaRPr lang="en-US" sz="6000" dirty="0"/>
          </a:p>
        </p:txBody>
      </p:sp>
      <p:sp>
        <p:nvSpPr>
          <p:cNvPr id="3" name="Subtitle 2"/>
          <p:cNvSpPr>
            <a:spLocks noGrp="1"/>
          </p:cNvSpPr>
          <p:nvPr>
            <p:ph type="subTitle" idx="1"/>
          </p:nvPr>
        </p:nvSpPr>
        <p:spPr>
          <a:xfrm>
            <a:off x="2362200" y="6019800"/>
            <a:ext cx="6705600" cy="685800"/>
          </a:xfrm>
        </p:spPr>
        <p:txBody>
          <a:bodyPr>
            <a:noAutofit/>
          </a:bodyPr>
          <a:lstStyle/>
          <a:p>
            <a:r>
              <a:rPr lang="en-US" sz="2400" dirty="0" smtClean="0"/>
              <a:t>An example of how technology changed the face of meetings and collaborations.</a:t>
            </a:r>
          </a:p>
        </p:txBody>
      </p:sp>
      <p:pic>
        <p:nvPicPr>
          <p:cNvPr id="1026" name="Picture 2"/>
          <p:cNvPicPr>
            <a:picLocks noChangeAspect="1" noChangeArrowheads="1"/>
          </p:cNvPicPr>
          <p:nvPr/>
        </p:nvPicPr>
        <p:blipFill>
          <a:blip r:embed="rId3" cstate="print">
            <a:grayscl/>
          </a:blip>
          <a:srcRect/>
          <a:stretch>
            <a:fillRect/>
          </a:stretch>
        </p:blipFill>
        <p:spPr bwMode="auto">
          <a:xfrm>
            <a:off x="1295400" y="1295400"/>
            <a:ext cx="6400800" cy="45720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Technology Resource Examples</a:t>
            </a:r>
            <a:endParaRPr lang="en-US" sz="3600" dirty="0"/>
          </a:p>
        </p:txBody>
      </p:sp>
      <p:sp>
        <p:nvSpPr>
          <p:cNvPr id="3" name="Content Placeholder 2"/>
          <p:cNvSpPr>
            <a:spLocks noGrp="1"/>
          </p:cNvSpPr>
          <p:nvPr>
            <p:ph sz="quarter" idx="1"/>
          </p:nvPr>
        </p:nvSpPr>
        <p:spPr/>
        <p:txBody>
          <a:bodyPr/>
          <a:lstStyle/>
          <a:p>
            <a:r>
              <a:rPr lang="en-US" dirty="0" smtClean="0"/>
              <a:t>WebEx</a:t>
            </a:r>
          </a:p>
          <a:p>
            <a:r>
              <a:rPr lang="en-US" dirty="0" smtClean="0"/>
              <a:t>Skype</a:t>
            </a:r>
          </a:p>
          <a:p>
            <a:r>
              <a:rPr lang="en-US" dirty="0" err="1" smtClean="0"/>
              <a:t>GoToMeeting</a:t>
            </a:r>
            <a:endParaRPr lang="en-US" dirty="0" smtClean="0"/>
          </a:p>
          <a:p>
            <a:r>
              <a:rPr lang="en-US" dirty="0" smtClean="0"/>
              <a:t>Web-based delivery of content</a:t>
            </a:r>
          </a:p>
          <a:p>
            <a:pPr>
              <a:buNone/>
            </a:pPr>
            <a:endParaRPr lang="en-US" dirty="0"/>
          </a:p>
        </p:txBody>
      </p:sp>
      <p:pic>
        <p:nvPicPr>
          <p:cNvPr id="2050" name="Picture 2" descr="C:\Users\Doctor Z\Desktop\CALI Files\cisco-webex-logo.jpg"/>
          <p:cNvPicPr>
            <a:picLocks noChangeAspect="1" noChangeArrowheads="1"/>
          </p:cNvPicPr>
          <p:nvPr/>
        </p:nvPicPr>
        <p:blipFill>
          <a:blip r:embed="rId3" cstate="print"/>
          <a:srcRect/>
          <a:stretch>
            <a:fillRect/>
          </a:stretch>
        </p:blipFill>
        <p:spPr bwMode="auto">
          <a:xfrm>
            <a:off x="457200" y="4114800"/>
            <a:ext cx="2743200" cy="964808"/>
          </a:xfrm>
          <a:prstGeom prst="rect">
            <a:avLst/>
          </a:prstGeom>
          <a:noFill/>
        </p:spPr>
      </p:pic>
      <p:pic>
        <p:nvPicPr>
          <p:cNvPr id="2051" name="Picture 3" descr="C:\Users\Doctor Z\Desktop\CALI Files\gotomeeting_logo.jpg"/>
          <p:cNvPicPr>
            <a:picLocks noChangeAspect="1" noChangeArrowheads="1"/>
          </p:cNvPicPr>
          <p:nvPr/>
        </p:nvPicPr>
        <p:blipFill>
          <a:blip r:embed="rId4" cstate="print"/>
          <a:srcRect l="18750" t="18222" r="18583" b="20444"/>
          <a:stretch>
            <a:fillRect/>
          </a:stretch>
        </p:blipFill>
        <p:spPr bwMode="auto">
          <a:xfrm>
            <a:off x="6934200" y="3962400"/>
            <a:ext cx="1828800" cy="1789889"/>
          </a:xfrm>
          <a:prstGeom prst="rect">
            <a:avLst/>
          </a:prstGeom>
          <a:noFill/>
        </p:spPr>
      </p:pic>
      <p:pic>
        <p:nvPicPr>
          <p:cNvPr id="2052" name="Picture 4" descr="C:\Users\Doctor Z\Desktop\CALI Files\skype_logo-580x367.jpg"/>
          <p:cNvPicPr>
            <a:picLocks noChangeAspect="1" noChangeArrowheads="1"/>
          </p:cNvPicPr>
          <p:nvPr/>
        </p:nvPicPr>
        <p:blipFill>
          <a:blip r:embed="rId5" cstate="print"/>
          <a:srcRect/>
          <a:stretch>
            <a:fillRect/>
          </a:stretch>
        </p:blipFill>
        <p:spPr bwMode="auto">
          <a:xfrm>
            <a:off x="3657600" y="4953000"/>
            <a:ext cx="2743200" cy="173578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octor Z\Desktop\CALI Files\2--1308687-Cheering%20Crowd%20Silhouettes%202.jpg"/>
          <p:cNvPicPr>
            <a:picLocks noChangeAspect="1" noChangeArrowheads="1"/>
          </p:cNvPicPr>
          <p:nvPr/>
        </p:nvPicPr>
        <p:blipFill>
          <a:blip r:embed="rId3" cstate="print"/>
          <a:srcRect/>
          <a:stretch>
            <a:fillRect/>
          </a:stretch>
        </p:blipFill>
        <p:spPr bwMode="auto">
          <a:xfrm>
            <a:off x="2743200" y="4648200"/>
            <a:ext cx="6096000" cy="1981200"/>
          </a:xfrm>
          <a:prstGeom prst="rect">
            <a:avLst/>
          </a:prstGeom>
          <a:noFill/>
        </p:spPr>
      </p:pic>
      <p:sp>
        <p:nvSpPr>
          <p:cNvPr id="2" name="Title 1"/>
          <p:cNvSpPr>
            <a:spLocks noGrp="1"/>
          </p:cNvSpPr>
          <p:nvPr>
            <p:ph type="title"/>
          </p:nvPr>
        </p:nvSpPr>
        <p:spPr/>
        <p:txBody>
          <a:bodyPr>
            <a:normAutofit/>
          </a:bodyPr>
          <a:lstStyle/>
          <a:p>
            <a:r>
              <a:rPr lang="en-US" sz="3600" dirty="0" smtClean="0"/>
              <a:t>Change in Standards for Events/Meetings.</a:t>
            </a:r>
            <a:endParaRPr lang="en-US" sz="3600" dirty="0"/>
          </a:p>
        </p:txBody>
      </p:sp>
      <p:sp>
        <p:nvSpPr>
          <p:cNvPr id="3" name="Content Placeholder 2"/>
          <p:cNvSpPr>
            <a:spLocks noGrp="1"/>
          </p:cNvSpPr>
          <p:nvPr>
            <p:ph sz="quarter" idx="1"/>
          </p:nvPr>
        </p:nvSpPr>
        <p:spPr/>
        <p:txBody>
          <a:bodyPr/>
          <a:lstStyle/>
          <a:p>
            <a:pPr>
              <a:buNone/>
            </a:pPr>
            <a:r>
              <a:rPr lang="en-US" dirty="0" smtClean="0"/>
              <a:t>Historical Standards</a:t>
            </a:r>
          </a:p>
          <a:p>
            <a:r>
              <a:rPr lang="en-US" sz="2000" dirty="0" smtClean="0"/>
              <a:t>Average standard audience was 20-50 attendees for events.</a:t>
            </a:r>
          </a:p>
          <a:p>
            <a:r>
              <a:rPr lang="en-US" sz="2000" dirty="0" smtClean="0"/>
              <a:t>Meetings involved local faculty and staff.</a:t>
            </a:r>
          </a:p>
          <a:p>
            <a:r>
              <a:rPr lang="en-US" sz="2000" dirty="0" smtClean="0"/>
              <a:t>Guest speakers had to travel to events.</a:t>
            </a:r>
          </a:p>
          <a:p>
            <a:pPr>
              <a:buNone/>
            </a:pPr>
            <a:endParaRPr lang="en-US" sz="2000" dirty="0" smtClean="0"/>
          </a:p>
          <a:p>
            <a:pPr>
              <a:buNone/>
            </a:pPr>
            <a:r>
              <a:rPr lang="en-US" dirty="0" smtClean="0"/>
              <a:t>Current Standards</a:t>
            </a:r>
          </a:p>
          <a:p>
            <a:r>
              <a:rPr lang="en-US" sz="2000" dirty="0" smtClean="0"/>
              <a:t>National and Global Audience is available.</a:t>
            </a:r>
          </a:p>
          <a:p>
            <a:r>
              <a:rPr lang="en-US" sz="2000" dirty="0" smtClean="0"/>
              <a:t>Meetings and collaboration with faculty and staff throughout the nation.</a:t>
            </a:r>
          </a:p>
          <a:p>
            <a:r>
              <a:rPr lang="en-US" sz="2000" dirty="0" smtClean="0"/>
              <a:t>Guest and featured speakers can deliver from their location.</a:t>
            </a:r>
          </a:p>
          <a:p>
            <a:pPr>
              <a:buNone/>
            </a:pPr>
            <a:endParaRPr lang="en-US" dirty="0"/>
          </a:p>
        </p:txBody>
      </p:sp>
      <p:pic>
        <p:nvPicPr>
          <p:cNvPr id="1026" name="Picture 2" descr="C:\Users\Doctor Z\Desktop\CALI Files\people business_silhouette - Copy.jpg"/>
          <p:cNvPicPr>
            <a:picLocks noChangeAspect="1" noChangeArrowheads="1"/>
          </p:cNvPicPr>
          <p:nvPr/>
        </p:nvPicPr>
        <p:blipFill>
          <a:blip r:embed="rId4" cstate="print"/>
          <a:srcRect/>
          <a:stretch>
            <a:fillRect/>
          </a:stretch>
        </p:blipFill>
        <p:spPr bwMode="auto">
          <a:xfrm>
            <a:off x="5334000" y="2438400"/>
            <a:ext cx="1828800" cy="10287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Impact of New Technology</a:t>
            </a:r>
            <a:endParaRPr lang="en-US" sz="3600" dirty="0"/>
          </a:p>
        </p:txBody>
      </p:sp>
      <p:sp>
        <p:nvSpPr>
          <p:cNvPr id="3" name="Content Placeholder 2"/>
          <p:cNvSpPr>
            <a:spLocks noGrp="1"/>
          </p:cNvSpPr>
          <p:nvPr>
            <p:ph sz="quarter" idx="1"/>
          </p:nvPr>
        </p:nvSpPr>
        <p:spPr/>
        <p:txBody>
          <a:bodyPr/>
          <a:lstStyle/>
          <a:p>
            <a:r>
              <a:rPr lang="en-US" dirty="0" smtClean="0"/>
              <a:t>Increased Event Participation.</a:t>
            </a:r>
          </a:p>
          <a:p>
            <a:r>
              <a:rPr lang="en-US" dirty="0" smtClean="0"/>
              <a:t>Collaborate with multiple academic institutions.</a:t>
            </a:r>
          </a:p>
          <a:p>
            <a:r>
              <a:rPr lang="en-US" dirty="0" smtClean="0"/>
              <a:t>Share material instantly with all speakers and attendees regardless of location.</a:t>
            </a:r>
          </a:p>
          <a:p>
            <a:r>
              <a:rPr lang="en-US" dirty="0" smtClean="0"/>
              <a:t>Allows for more efficient distribution of recorded material.</a:t>
            </a:r>
          </a:p>
          <a:p>
            <a:r>
              <a:rPr lang="en-US" dirty="0" smtClean="0"/>
              <a:t>Does not replace but enhances the local environment.</a:t>
            </a:r>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We Have Learned</a:t>
            </a:r>
            <a:endParaRPr lang="en-US" sz="3600" dirty="0"/>
          </a:p>
        </p:txBody>
      </p:sp>
      <p:sp>
        <p:nvSpPr>
          <p:cNvPr id="3" name="Content Placeholder 2"/>
          <p:cNvSpPr>
            <a:spLocks noGrp="1"/>
          </p:cNvSpPr>
          <p:nvPr>
            <p:ph sz="quarter" idx="1"/>
          </p:nvPr>
        </p:nvSpPr>
        <p:spPr/>
        <p:txBody>
          <a:bodyPr/>
          <a:lstStyle/>
          <a:p>
            <a:r>
              <a:rPr lang="en-US" sz="3200" dirty="0" smtClean="0"/>
              <a:t>Collaboration technology increases our impact.</a:t>
            </a:r>
          </a:p>
          <a:p>
            <a:r>
              <a:rPr lang="en-US" sz="3200" dirty="0" smtClean="0"/>
              <a:t>It allows us to more effectively reach multi-generational attendees.</a:t>
            </a:r>
          </a:p>
          <a:p>
            <a:r>
              <a:rPr lang="en-US" sz="3200" dirty="0" smtClean="0"/>
              <a:t>We have broadened our social exposure.</a:t>
            </a:r>
          </a:p>
          <a:p>
            <a:r>
              <a:rPr lang="en-US" sz="3200" dirty="0" smtClean="0"/>
              <a:t>Technology does not replace our meeting and event process, but enhances it.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278</TotalTime>
  <Words>786</Words>
  <Application>Microsoft Office PowerPoint</Application>
  <PresentationFormat>On-screen Show (4:3)</PresentationFormat>
  <Paragraphs>48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How Do You Deliver?</vt:lpstr>
      <vt:lpstr>Technology Resource Examples</vt:lpstr>
      <vt:lpstr>Change in Standards for Events/Meetings.</vt:lpstr>
      <vt:lpstr>Impact of New Technology</vt:lpstr>
      <vt:lpstr>What We Have Learned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Deliver?</dc:title>
  <dc:creator>Doctor Z</dc:creator>
  <cp:lastModifiedBy>Generic</cp:lastModifiedBy>
  <cp:revision>15</cp:revision>
  <dcterms:created xsi:type="dcterms:W3CDTF">2013-06-11T14:05:57Z</dcterms:created>
  <dcterms:modified xsi:type="dcterms:W3CDTF">2013-06-14T20:47:45Z</dcterms:modified>
</cp:coreProperties>
</file>